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24" r:id="rId2"/>
    <p:sldId id="338" r:id="rId3"/>
    <p:sldId id="336" r:id="rId4"/>
    <p:sldId id="335" r:id="rId5"/>
    <p:sldId id="325" r:id="rId6"/>
    <p:sldId id="326" r:id="rId7"/>
    <p:sldId id="328" r:id="rId8"/>
    <p:sldId id="327" r:id="rId9"/>
    <p:sldId id="329" r:id="rId10"/>
    <p:sldId id="330" r:id="rId11"/>
    <p:sldId id="331" r:id="rId12"/>
    <p:sldId id="332" r:id="rId13"/>
    <p:sldId id="333" r:id="rId14"/>
    <p:sldId id="334" r:id="rId15"/>
    <p:sldId id="339" r:id="rId16"/>
    <p:sldId id="340" r:id="rId17"/>
    <p:sldId id="341" r:id="rId18"/>
    <p:sldId id="342" r:id="rId19"/>
    <p:sldId id="343" r:id="rId20"/>
    <p:sldId id="347" r:id="rId21"/>
    <p:sldId id="358" r:id="rId22"/>
    <p:sldId id="359" r:id="rId23"/>
    <p:sldId id="364" r:id="rId24"/>
    <p:sldId id="360" r:id="rId25"/>
    <p:sldId id="361" r:id="rId26"/>
    <p:sldId id="363" r:id="rId27"/>
    <p:sldId id="362" r:id="rId28"/>
    <p:sldId id="349" r:id="rId29"/>
    <p:sldId id="350" r:id="rId30"/>
    <p:sldId id="351" r:id="rId31"/>
    <p:sldId id="352" r:id="rId32"/>
    <p:sldId id="353" r:id="rId33"/>
    <p:sldId id="355" r:id="rId34"/>
    <p:sldId id="354" r:id="rId35"/>
    <p:sldId id="356" r:id="rId36"/>
    <p:sldId id="357" r:id="rId37"/>
    <p:sldId id="365" r:id="rId38"/>
    <p:sldId id="367" r:id="rId39"/>
    <p:sldId id="366" r:id="rId40"/>
    <p:sldId id="368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/>
    <p:restoredTop sz="91781"/>
  </p:normalViewPr>
  <p:slideViewPr>
    <p:cSldViewPr snapToGrid="0" snapToObjects="1">
      <p:cViewPr>
        <p:scale>
          <a:sx n="252" d="100"/>
          <a:sy n="252" d="100"/>
        </p:scale>
        <p:origin x="-3528" y="144"/>
      </p:cViewPr>
      <p:guideLst/>
    </p:cSldViewPr>
  </p:slideViewPr>
  <p:notesTextViewPr>
    <p:cViewPr>
      <p:scale>
        <a:sx n="175" d="100"/>
        <a:sy n="175" d="100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3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92751-C4B3-6841-BDBB-363C61512601}" type="datetimeFigureOut">
              <a:rPr lang="zh-CN" altLang="en-US"/>
              <a:t>2018/9/29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F0914-8860-A842-A885-D8FE6B3D2EFC}" type="slidenum">
              <a:r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859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FC5A7-33F0-3949-BDF1-B659CC863F08}" type="datetimeFigureOut">
              <a:rPr lang="zh-CN" altLang="en-US"/>
              <a:t>2018/9/29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2FE4B-236D-C645-B9AA-8553ED525E41}" type="slidenum">
              <a:r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008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39289"/>
            <a:ext cx="9144000" cy="1607390"/>
          </a:xfrm>
        </p:spPr>
        <p:txBody>
          <a:bodyPr anchor="b"/>
          <a:lstStyle>
            <a:lvl1pPr algn="ctr">
              <a:defRPr sz="6000" u="none"/>
            </a:lvl1pPr>
          </a:lstStyle>
          <a:p>
            <a:r>
              <a:rPr kumimoji="1" lang="zh-CN" altLang="en-US"/>
              <a:t>单击此处编辑母版标题样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3734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cxnSp>
        <p:nvCxnSpPr>
          <p:cNvPr id="8" name="直线连接符 7"/>
          <p:cNvCxnSpPr/>
          <p:nvPr userDrawn="1"/>
        </p:nvCxnSpPr>
        <p:spPr>
          <a:xfrm flipV="1">
            <a:off x="1173256" y="3146611"/>
            <a:ext cx="9845488" cy="26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687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rPr lang="zh-CN" altLang="en-US"/>
              <a:t>2018/9/29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r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15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rPr lang="zh-CN" altLang="en-US"/>
              <a:t>2018/9/29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r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1583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39289"/>
            <a:ext cx="9144000" cy="1607390"/>
          </a:xfrm>
        </p:spPr>
        <p:txBody>
          <a:bodyPr anchor="b">
            <a:normAutofit/>
          </a:bodyPr>
          <a:lstStyle>
            <a:lvl1pPr algn="ctr">
              <a:defRPr sz="4800" u="none"/>
            </a:lvl1pPr>
          </a:lstStyle>
          <a:p>
            <a:r>
              <a:rPr kumimoji="1" lang="zh-CN" altLang="en-US"/>
              <a:t>单击此处编辑母版标题样</a:t>
            </a:r>
          </a:p>
        </p:txBody>
      </p:sp>
      <p:cxnSp>
        <p:nvCxnSpPr>
          <p:cNvPr id="8" name="直线连接符 7"/>
          <p:cNvCxnSpPr/>
          <p:nvPr userDrawn="1"/>
        </p:nvCxnSpPr>
        <p:spPr>
          <a:xfrm flipV="1">
            <a:off x="1173256" y="3079376"/>
            <a:ext cx="9845488" cy="26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064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4643998"/>
          </a:xfrm>
        </p:spPr>
        <p:txBody>
          <a:bodyPr/>
          <a:lstStyle>
            <a:lvl1pPr>
              <a:defRPr>
                <a:latin typeface="Monaco" charset="0"/>
                <a:ea typeface="Monaco" charset="0"/>
                <a:cs typeface="Monaco" charset="0"/>
              </a:defRPr>
            </a:lvl1pPr>
            <a:lvl2pPr>
              <a:defRPr>
                <a:latin typeface="Monaco" charset="0"/>
                <a:ea typeface="Monaco" charset="0"/>
                <a:cs typeface="Monaco" charset="0"/>
              </a:defRPr>
            </a:lvl2pPr>
            <a:lvl3pPr>
              <a:defRPr>
                <a:latin typeface="Monaco" charset="0"/>
                <a:ea typeface="Monaco" charset="0"/>
                <a:cs typeface="Monaco" charset="0"/>
              </a:defRPr>
            </a:lvl3pPr>
            <a:lvl4pPr>
              <a:defRPr>
                <a:latin typeface="Monaco" charset="0"/>
                <a:ea typeface="Monaco" charset="0"/>
                <a:cs typeface="Monaco" charset="0"/>
              </a:defRPr>
            </a:lvl4pPr>
            <a:lvl5pPr>
              <a:defRPr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270996"/>
            <a:ext cx="10515600" cy="1087157"/>
          </a:xfrm>
        </p:spPr>
        <p:txBody>
          <a:bodyPr/>
          <a:lstStyle>
            <a:lvl1pPr>
              <a:defRPr b="0">
                <a:latin typeface="+mj-ea"/>
                <a:ea typeface="+mj-ea"/>
                <a:cs typeface="Microsoft YaHei" charset="0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cxnSp>
        <p:nvCxnSpPr>
          <p:cNvPr id="9" name="直线连接符 8"/>
          <p:cNvCxnSpPr/>
          <p:nvPr userDrawn="1"/>
        </p:nvCxnSpPr>
        <p:spPr>
          <a:xfrm>
            <a:off x="838200" y="1358153"/>
            <a:ext cx="10515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171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rPr lang="zh-CN" altLang="en-US"/>
              <a:t>2018/9/29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r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388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rPr lang="zh-CN" altLang="en-US"/>
              <a:t>2018/9/29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r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596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rPr lang="zh-CN" altLang="en-US"/>
              <a:t>2018/9/29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r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570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rPr lang="zh-CN" altLang="en-US"/>
              <a:t>2018/9/29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r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22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rPr lang="zh-CN" altLang="en-US"/>
              <a:t>2018/9/29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r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142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rPr lang="zh-CN" altLang="en-US"/>
              <a:t>2018/9/29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r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4935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ECF50-5C24-E449-AC6F-631E523724C6}" type="datetimeFigureOut">
              <a:rPr lang="zh-CN" altLang="en-US"/>
              <a:t>2018/9/29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02122-AE53-1B46-B048-1E28C1C14EC0}" type="slidenum">
              <a:r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112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62149"/>
            <a:ext cx="9144000" cy="1607390"/>
          </a:xfrm>
        </p:spPr>
        <p:txBody>
          <a:bodyPr/>
          <a:lstStyle/>
          <a:p>
            <a:r>
              <a:rPr kumimoji="1" lang="en-US" altLang="zh-CN" noProof="1" smtClean="0"/>
              <a:t>Android</a:t>
            </a:r>
            <a:r>
              <a:rPr kumimoji="1" lang="zh-CN" altLang="en-US" noProof="1" smtClean="0"/>
              <a:t> </a:t>
            </a:r>
            <a:r>
              <a:rPr kumimoji="1" lang="en-US" altLang="zh-CN" noProof="1" smtClean="0"/>
              <a:t>Primer</a:t>
            </a:r>
            <a:endParaRPr kumimoji="1" lang="en-US" altLang="zh-CN" noProof="1"/>
          </a:p>
        </p:txBody>
      </p:sp>
      <p:sp>
        <p:nvSpPr>
          <p:cNvPr id="3" name="文本框 2"/>
          <p:cNvSpPr txBox="1"/>
          <p:nvPr/>
        </p:nvSpPr>
        <p:spPr>
          <a:xfrm>
            <a:off x="3920066" y="3322595"/>
            <a:ext cx="5312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https://</a:t>
            </a:r>
            <a:r>
              <a:rPr kumimoji="1" lang="en-US" altLang="zh-CN" sz="2000" dirty="0" err="1"/>
              <a:t>developer.android.com</a:t>
            </a:r>
            <a:r>
              <a:rPr kumimoji="1" lang="en-US" altLang="zh-CN" sz="2000" dirty="0"/>
              <a:t>/guide/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9195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包括：图像</a:t>
            </a:r>
            <a:r>
              <a:rPr lang="zh-CN" altLang="en-US" dirty="0"/>
              <a:t>、</a:t>
            </a:r>
            <a:r>
              <a:rPr lang="zh-CN" altLang="en-US" dirty="0" smtClean="0"/>
              <a:t>音视频、文本显示、布局</a:t>
            </a:r>
            <a:r>
              <a:rPr lang="en-US" altLang="zh-CN" dirty="0" smtClean="0"/>
              <a:t>XML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kumimoji="1" lang="zh-CN" altLang="en-US" dirty="0" smtClean="0"/>
              <a:t>其都保存在</a:t>
            </a:r>
            <a:r>
              <a:rPr kumimoji="1" lang="en-US" altLang="zh-CN" dirty="0" smtClean="0"/>
              <a:t>res/</a:t>
            </a:r>
            <a:r>
              <a:rPr kumimoji="1" lang="zh-CN" altLang="en-US" dirty="0" smtClean="0"/>
              <a:t>**下</a:t>
            </a:r>
            <a:endParaRPr kumimoji="1" lang="en-US" altLang="zh-CN" dirty="0" smtClean="0"/>
          </a:p>
          <a:p>
            <a:pPr>
              <a:lnSpc>
                <a:spcPct val="200000"/>
              </a:lnSpc>
            </a:pP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的</a:t>
            </a:r>
            <a:r>
              <a:rPr kumimoji="1" lang="en-US" altLang="zh-CN" dirty="0" err="1" smtClean="0"/>
              <a:t>sdk</a:t>
            </a:r>
            <a:r>
              <a:rPr kumimoji="1" lang="zh-CN" altLang="en-US" dirty="0" smtClean="0"/>
              <a:t>会将其生成为一个</a:t>
            </a:r>
            <a:r>
              <a:rPr kumimoji="1" lang="en-US" altLang="zh-CN" dirty="0" err="1" smtClean="0"/>
              <a:t>int</a:t>
            </a:r>
            <a:r>
              <a:rPr kumimoji="1" lang="zh-CN" altLang="en-US" dirty="0" smtClean="0"/>
              <a:t>标识</a:t>
            </a:r>
            <a:endParaRPr kumimoji="1" lang="en-US" altLang="zh-CN" dirty="0" smtClean="0"/>
          </a:p>
          <a:p>
            <a:pPr>
              <a:lnSpc>
                <a:spcPct val="200000"/>
              </a:lnSpc>
            </a:pPr>
            <a:r>
              <a:rPr kumimoji="1" lang="zh-CN" altLang="en-US" dirty="0" smtClean="0"/>
              <a:t>标识会保存在一个“动态生成的</a:t>
            </a:r>
            <a:r>
              <a:rPr kumimoji="1" lang="en-US" altLang="zh-CN" dirty="0" smtClean="0"/>
              <a:t>R</a:t>
            </a:r>
            <a:r>
              <a:rPr kumimoji="1" lang="zh-CN" altLang="en-US" dirty="0" smtClean="0"/>
              <a:t>类的静态</a:t>
            </a:r>
            <a:r>
              <a:rPr kumimoji="1" lang="en-US" altLang="zh-CN" dirty="0" smtClean="0"/>
              <a:t>Filed</a:t>
            </a:r>
            <a:r>
              <a:rPr kumimoji="1" lang="zh-CN" altLang="en-US" dirty="0" smtClean="0"/>
              <a:t>中”</a:t>
            </a:r>
            <a:endParaRPr kumimoji="1" lang="en-US" altLang="zh-CN" dirty="0" smtClean="0"/>
          </a:p>
          <a:p>
            <a:pPr>
              <a:lnSpc>
                <a:spcPct val="200000"/>
              </a:lnSpc>
            </a:pPr>
            <a:r>
              <a:rPr kumimoji="1" lang="zh-CN" altLang="en-US" dirty="0" smtClean="0"/>
              <a:t>以此种方式完成“管理上的分离，设备上的适配，使用上的统一”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应用</a:t>
            </a:r>
            <a:r>
              <a:rPr lang="zh-CN" altLang="en-US" dirty="0" smtClean="0"/>
              <a:t>资源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6826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17" y="127000"/>
            <a:ext cx="3072699" cy="3803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117" y="247650"/>
            <a:ext cx="5696727" cy="368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876" y="2345267"/>
            <a:ext cx="6208002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1531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DB146403-F3D6-484B-B2ED-97F9565D03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zh-CN" altLang="en-US" sz="5400">
                <a:solidFill>
                  <a:srgbClr val="FFFFFF"/>
                </a:solidFill>
                <a:latin typeface="+mj-lt"/>
                <a:cs typeface="+mj-cs"/>
              </a:rPr>
              <a:t>备用资源</a:t>
            </a:r>
            <a:endParaRPr kumimoji="1" lang="en-US" altLang="zh-CN" sz="5400">
              <a:solidFill>
                <a:srgbClr val="FFFFFF"/>
              </a:solidFill>
              <a:latin typeface="+mj-lt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133528"/>
            <a:ext cx="5455917" cy="23460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1229006"/>
            <a:ext cx="5455917" cy="215508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658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有关</a:t>
            </a:r>
            <a:r>
              <a:rPr kumimoji="1" lang="en-US" altLang="zh-CN" dirty="0" smtClean="0"/>
              <a:t>DPI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786466"/>
            <a:ext cx="108712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56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可以在“清单”在加入一般权限（</a:t>
            </a:r>
            <a:r>
              <a:rPr kumimoji="1" lang="en-US" altLang="zh-CN" dirty="0" smtClean="0"/>
              <a:t>uses-permission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en-US" altLang="zh-CN" dirty="0" smtClean="0"/>
              <a:t>“</a:t>
            </a:r>
            <a:r>
              <a:rPr kumimoji="1" lang="zh-CN" altLang="en-US" dirty="0" smtClean="0"/>
              <a:t>危险权限</a:t>
            </a:r>
            <a:r>
              <a:rPr kumimoji="1" lang="en-US" altLang="zh-CN" dirty="0" smtClean="0"/>
              <a:t>”</a:t>
            </a:r>
            <a:r>
              <a:rPr kumimoji="1" lang="zh-CN" altLang="en-US" dirty="0" smtClean="0"/>
              <a:t>需要在运行时申请</a:t>
            </a:r>
            <a:r>
              <a:rPr kumimoji="1" lang="en-US" altLang="zh-CN" dirty="0" smtClean="0"/>
              <a:t>(Android6.0+)</a:t>
            </a:r>
          </a:p>
          <a:p>
            <a:r>
              <a:rPr kumimoji="1" lang="zh-CN" altLang="en-US" dirty="0" smtClean="0"/>
              <a:t>附危险权限列表：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有关</a:t>
            </a:r>
            <a:r>
              <a:rPr lang="en-US" altLang="zh-CN" dirty="0" smtClean="0"/>
              <a:t>Permission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74248"/>
            <a:ext cx="6769100" cy="14946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867" y="3145881"/>
            <a:ext cx="3162300" cy="1930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51845"/>
            <a:ext cx="5283200" cy="1906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303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0" y="194733"/>
            <a:ext cx="5792380" cy="6553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00" y="4886254"/>
            <a:ext cx="5132916" cy="18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0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具备生命周期钩子方法的“模板对象”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设计为可以单独启动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其</a:t>
            </a:r>
            <a:r>
              <a:rPr kumimoji="1" lang="en-US" altLang="zh-CN" dirty="0" err="1" smtClean="0"/>
              <a:t>contentView</a:t>
            </a:r>
            <a:r>
              <a:rPr kumimoji="1" lang="zh-CN" altLang="en-US" dirty="0" smtClean="0"/>
              <a:t>成员对象，可以由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系统进行渲染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可以利用布局文件对</a:t>
            </a:r>
            <a:r>
              <a:rPr kumimoji="1" lang="en-US" altLang="zh-CN" dirty="0" err="1" smtClean="0"/>
              <a:t>contentView</a:t>
            </a:r>
            <a:r>
              <a:rPr kumimoji="1" lang="zh-CN" altLang="en-US" dirty="0" smtClean="0"/>
              <a:t>对象进行注入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Activity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3569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80" y="0"/>
            <a:ext cx="5190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18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Tasks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Stack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83" y="1462616"/>
            <a:ext cx="8191500" cy="2730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67" y="4297579"/>
            <a:ext cx="37084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49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有关</a:t>
            </a:r>
            <a:r>
              <a:rPr kumimoji="1" lang="en-US" altLang="zh-CN" dirty="0" err="1" smtClean="0"/>
              <a:t>launchMode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3700"/>
            <a:ext cx="5130800" cy="1498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333" y="3383192"/>
            <a:ext cx="5816600" cy="33033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08332"/>
            <a:ext cx="2826638" cy="262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0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kumimoji="1" lang="en-US" altLang="zh-CN" dirty="0" smtClean="0"/>
              <a:t>Native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App(C/C++,</a:t>
            </a:r>
            <a:r>
              <a:rPr kumimoji="1" lang="en-US" altLang="zh-CN" dirty="0" err="1" smtClean="0"/>
              <a:t>Java,Swift,OC</a:t>
            </a:r>
            <a:r>
              <a:rPr kumimoji="1" lang="en-US" altLang="zh-CN" dirty="0" smtClean="0"/>
              <a:t>)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App(JQ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Mobile,MUI,BootStrap</a:t>
            </a:r>
            <a:r>
              <a:rPr kumimoji="1" lang="en-US" altLang="zh-CN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Hybrid App(</a:t>
            </a:r>
            <a:r>
              <a:rPr lang="en-US" altLang="zh-CN" dirty="0" err="1"/>
              <a:t>PhoneGap</a:t>
            </a:r>
            <a:r>
              <a:rPr lang="zh-CN" altLang="en-US" dirty="0"/>
              <a:t>、</a:t>
            </a:r>
            <a:r>
              <a:rPr lang="en-US" altLang="zh-CN" dirty="0"/>
              <a:t>Apache </a:t>
            </a:r>
            <a:r>
              <a:rPr lang="en-US" altLang="zh-CN" dirty="0" smtClean="0"/>
              <a:t>Cordova)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 smtClean="0"/>
              <a:t>JS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App(</a:t>
            </a:r>
            <a:r>
              <a:rPr kumimoji="1" lang="en-US" altLang="zh-CN" dirty="0" err="1" smtClean="0"/>
              <a:t>Week,RN</a:t>
            </a:r>
            <a:r>
              <a:rPr kumimoji="1" lang="en-US" altLang="zh-CN" dirty="0" smtClean="0"/>
              <a:t>)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 smtClean="0"/>
              <a:t>C#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App(</a:t>
            </a:r>
            <a:r>
              <a:rPr kumimoji="1" lang="en-US" altLang="zh-CN" dirty="0" err="1" smtClean="0"/>
              <a:t>Xamarin</a:t>
            </a:r>
            <a:r>
              <a:rPr kumimoji="1" lang="en-US" altLang="zh-CN" dirty="0" smtClean="0"/>
              <a:t>)</a:t>
            </a:r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Mobile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9953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Service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4035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持久化技术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0274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普通文件及</a:t>
            </a:r>
            <a:r>
              <a:rPr kumimoji="1" lang="en-US" altLang="zh-CN" dirty="0" err="1" smtClean="0"/>
              <a:t>SharedPreference</a:t>
            </a:r>
            <a:r>
              <a:rPr kumimoji="1" lang="zh-CN" altLang="en-US" dirty="0" smtClean="0"/>
              <a:t>方案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2600"/>
            <a:ext cx="9095167" cy="487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01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SQLite</a:t>
            </a:r>
            <a:r>
              <a:rPr kumimoji="1" lang="zh-CN" altLang="en-US" dirty="0" smtClean="0"/>
              <a:t> 数据库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199" y="1609742"/>
            <a:ext cx="91878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/>
              <a:t>https://github.com/johnyu666/SQLite</a:t>
            </a:r>
          </a:p>
        </p:txBody>
      </p:sp>
    </p:spTree>
    <p:extLst>
      <p:ext uri="{BB962C8B-B14F-4D97-AF65-F5344CB8AC3E}">
        <p14:creationId xmlns:p14="http://schemas.microsoft.com/office/powerpoint/2010/main" val="339398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NULL</a:t>
            </a:r>
            <a:endParaRPr lang="en-US" altLang="zh-CN" dirty="0"/>
          </a:p>
          <a:p>
            <a:r>
              <a:rPr lang="en-US" altLang="zh-CN" dirty="0" smtClean="0"/>
              <a:t>VARCHAR(n</a:t>
            </a:r>
            <a:r>
              <a:rPr lang="en-US" altLang="zh-CN" dirty="0"/>
              <a:t>)</a:t>
            </a:r>
            <a:r>
              <a:rPr lang="zh-CN" altLang="en-US" dirty="0" smtClean="0"/>
              <a:t>：</a:t>
            </a:r>
            <a:r>
              <a:rPr lang="en-US" altLang="zh-CN" dirty="0" smtClean="0"/>
              <a:t>n</a:t>
            </a:r>
            <a:r>
              <a:rPr lang="zh-CN" altLang="en-US" dirty="0"/>
              <a:t>不能超过 </a:t>
            </a:r>
            <a:r>
              <a:rPr lang="en-US" altLang="zh-CN" dirty="0" smtClean="0"/>
              <a:t>4000</a:t>
            </a:r>
            <a:endParaRPr lang="en-US" altLang="zh-CN" dirty="0"/>
          </a:p>
          <a:p>
            <a:r>
              <a:rPr lang="en-US" altLang="zh-CN" dirty="0" smtClean="0"/>
              <a:t>CHAR(n</a:t>
            </a:r>
            <a:r>
              <a:rPr lang="en-US" altLang="zh-CN" dirty="0"/>
              <a:t>)</a:t>
            </a:r>
            <a:r>
              <a:rPr lang="zh-CN" altLang="en-US" dirty="0" smtClean="0"/>
              <a:t>：</a:t>
            </a:r>
            <a:r>
              <a:rPr lang="en-US" altLang="zh-CN" dirty="0" smtClean="0"/>
              <a:t>n</a:t>
            </a:r>
            <a:r>
              <a:rPr lang="zh-CN" altLang="en-US" dirty="0"/>
              <a:t>不能超过 </a:t>
            </a:r>
            <a:r>
              <a:rPr lang="en-US" altLang="zh-CN" dirty="0" smtClean="0"/>
              <a:t>254</a:t>
            </a:r>
            <a:endParaRPr lang="en-US" altLang="zh-CN" dirty="0"/>
          </a:p>
          <a:p>
            <a:r>
              <a:rPr lang="en-US" altLang="zh-CN" dirty="0" smtClean="0"/>
              <a:t>INTEGER:</a:t>
            </a:r>
          </a:p>
          <a:p>
            <a:r>
              <a:rPr lang="en-US" altLang="zh-CN" dirty="0" smtClean="0"/>
              <a:t>REAL</a:t>
            </a:r>
            <a:r>
              <a:rPr lang="en-US" altLang="zh-CN" dirty="0"/>
              <a:t>: </a:t>
            </a:r>
            <a:r>
              <a:rPr lang="zh-CN" altLang="en-US" dirty="0" smtClean="0"/>
              <a:t>被</a:t>
            </a:r>
            <a:r>
              <a:rPr lang="zh-CN" altLang="en-US" dirty="0"/>
              <a:t>存储为</a:t>
            </a:r>
            <a:r>
              <a:rPr lang="en-US" altLang="zh-CN" dirty="0"/>
              <a:t>8</a:t>
            </a:r>
            <a:r>
              <a:rPr lang="zh-CN" altLang="en-US" dirty="0"/>
              <a:t>字节的</a:t>
            </a:r>
            <a:r>
              <a:rPr lang="en-US" altLang="zh-CN" dirty="0"/>
              <a:t>IEEE</a:t>
            </a:r>
            <a:r>
              <a:rPr lang="zh-CN" altLang="en-US" dirty="0"/>
              <a:t>浮动标记</a:t>
            </a:r>
            <a:r>
              <a:rPr lang="zh-CN" altLang="en-US" dirty="0" smtClean="0"/>
              <a:t>序号</a:t>
            </a:r>
            <a:endParaRPr lang="en-US" altLang="zh-CN" dirty="0" smtClean="0"/>
          </a:p>
          <a:p>
            <a:r>
              <a:rPr lang="en-US" altLang="zh-CN" dirty="0" smtClean="0"/>
              <a:t>TEXT</a:t>
            </a:r>
            <a:r>
              <a:rPr lang="en-US" altLang="zh-CN" dirty="0"/>
              <a:t>: </a:t>
            </a:r>
            <a:r>
              <a:rPr lang="zh-CN" altLang="en-US" dirty="0" smtClean="0"/>
              <a:t>使用</a:t>
            </a:r>
            <a:r>
              <a:rPr lang="zh-CN" altLang="en-US" dirty="0"/>
              <a:t>数据库编码存储</a:t>
            </a:r>
            <a:r>
              <a:rPr lang="en-US" altLang="zh-CN" dirty="0"/>
              <a:t>(TUTF-8, UTF-16BE or </a:t>
            </a:r>
            <a:r>
              <a:rPr lang="en-US" altLang="zh-CN" dirty="0" smtClean="0"/>
              <a:t>UTF-16-LE)</a:t>
            </a:r>
          </a:p>
          <a:p>
            <a:r>
              <a:rPr lang="en-US" altLang="zh-CN" dirty="0" smtClean="0"/>
              <a:t>BLOB</a:t>
            </a:r>
            <a:r>
              <a:rPr lang="en-US" altLang="zh-CN" dirty="0"/>
              <a:t>: </a:t>
            </a:r>
            <a:r>
              <a:rPr lang="zh-CN" altLang="en-US" dirty="0"/>
              <a:t>值是</a:t>
            </a:r>
            <a:r>
              <a:rPr lang="en-US" altLang="zh-CN" dirty="0"/>
              <a:t>BLOB</a:t>
            </a:r>
            <a:r>
              <a:rPr lang="zh-CN" altLang="en-US" dirty="0"/>
              <a:t>数据</a:t>
            </a:r>
            <a:r>
              <a:rPr lang="zh-CN" altLang="en-US" dirty="0" smtClean="0"/>
              <a:t>块</a:t>
            </a:r>
            <a:endParaRPr lang="en-US" altLang="zh-CN" dirty="0" smtClean="0"/>
          </a:p>
          <a:p>
            <a:r>
              <a:rPr lang="en-US" altLang="zh-CN" dirty="0" smtClean="0"/>
              <a:t>DATA </a:t>
            </a:r>
            <a:r>
              <a:rPr lang="zh-CN" altLang="en-US" dirty="0"/>
              <a:t>：包含了 年份、月份、</a:t>
            </a:r>
            <a:r>
              <a:rPr lang="zh-CN" altLang="en-US" dirty="0" smtClean="0"/>
              <a:t>日期</a:t>
            </a:r>
            <a:endParaRPr lang="en-US" altLang="zh-CN" dirty="0"/>
          </a:p>
          <a:p>
            <a:r>
              <a:rPr lang="en-US" altLang="zh-CN" dirty="0" smtClean="0"/>
              <a:t>TIME</a:t>
            </a:r>
            <a:r>
              <a:rPr lang="zh-CN" altLang="en-US" dirty="0"/>
              <a:t>： 包含了 小时、分钟、秒。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SQLite</a:t>
            </a:r>
            <a:r>
              <a:rPr kumimoji="1" lang="zh-CN" altLang="en-US" dirty="0" smtClean="0"/>
              <a:t>数据类型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692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595240"/>
          </a:xfrm>
        </p:spPr>
        <p:txBody>
          <a:bodyPr/>
          <a:lstStyle/>
          <a:p>
            <a:r>
              <a:rPr kumimoji="1" lang="zh-CN" altLang="en-US" sz="2400" dirty="0" smtClean="0"/>
              <a:t>用来自动管理数据库的新建及更新工作</a:t>
            </a:r>
            <a:endParaRPr kumimoji="1" lang="en-US" altLang="zh-CN" sz="2400" dirty="0" smtClean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SQLiteOpenHelper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05" y="2601047"/>
            <a:ext cx="9643009" cy="284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数据库的创建及更新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178050"/>
            <a:ext cx="110490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CRUD</a:t>
            </a:r>
            <a:r>
              <a:rPr kumimoji="1" lang="zh-CN" altLang="en-US" dirty="0" smtClean="0"/>
              <a:t>操作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59" y="1494906"/>
            <a:ext cx="6481720" cy="17412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59" y="3372924"/>
            <a:ext cx="6481720" cy="1257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59" y="4766837"/>
            <a:ext cx="6481720" cy="198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04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并发编程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742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58153"/>
            <a:ext cx="10515600" cy="4643998"/>
          </a:xfrm>
        </p:spPr>
        <p:txBody>
          <a:bodyPr>
            <a:normAutofit/>
          </a:bodyPr>
          <a:lstStyle/>
          <a:p>
            <a:r>
              <a:rPr kumimoji="1" lang="zh-CN" altLang="en-US" sz="2000" dirty="0" smtClean="0"/>
              <a:t>基本原则：</a:t>
            </a:r>
            <a:endParaRPr kumimoji="1" lang="en-US" altLang="zh-CN" sz="2000" dirty="0" smtClean="0"/>
          </a:p>
          <a:p>
            <a:pPr lvl="1"/>
            <a:r>
              <a:rPr kumimoji="1" lang="en-US" altLang="zh-CN" sz="1800" dirty="0" smtClean="0"/>
              <a:t>UI</a:t>
            </a:r>
            <a:r>
              <a:rPr kumimoji="1" lang="zh-CN" altLang="en-US" sz="1800" dirty="0" smtClean="0"/>
              <a:t>线程访问</a:t>
            </a:r>
            <a:r>
              <a:rPr kumimoji="1" lang="en-US" altLang="zh-CN" sz="1800" dirty="0" smtClean="0"/>
              <a:t>View</a:t>
            </a:r>
          </a:p>
          <a:p>
            <a:pPr lvl="1"/>
            <a:r>
              <a:rPr kumimoji="1" lang="zh-CN" altLang="en-US" sz="1800" dirty="0" smtClean="0"/>
              <a:t>不可以阻塞</a:t>
            </a:r>
            <a:r>
              <a:rPr kumimoji="1" lang="en-US" altLang="zh-CN" sz="1800" dirty="0" smtClean="0"/>
              <a:t>UI</a:t>
            </a:r>
            <a:r>
              <a:rPr kumimoji="1" lang="zh-CN" altLang="en-US" sz="1800" dirty="0" smtClean="0"/>
              <a:t>线程</a:t>
            </a:r>
            <a:endParaRPr kumimoji="1" lang="en-US" altLang="zh-CN" sz="1800" dirty="0" smtClean="0"/>
          </a:p>
          <a:p>
            <a:r>
              <a:rPr kumimoji="1" lang="zh-CN" altLang="en-US" sz="2000" dirty="0" smtClean="0"/>
              <a:t>核心类：</a:t>
            </a:r>
            <a:r>
              <a:rPr kumimoji="1" lang="en-US" altLang="zh-CN" sz="2000" dirty="0" smtClean="0"/>
              <a:t>Handler, </a:t>
            </a:r>
            <a:r>
              <a:rPr kumimoji="1" lang="en-US" altLang="zh-CN" sz="2000" dirty="0" err="1" smtClean="0"/>
              <a:t>Looper,MessageQueue,Message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原理：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 smtClean="0"/>
              <a:t>在当前线程中调用</a:t>
            </a:r>
            <a:r>
              <a:rPr kumimoji="1" lang="en-US" altLang="zh-CN" sz="1600" dirty="0" err="1" smtClean="0"/>
              <a:t>Looper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prepare(UI</a:t>
            </a:r>
            <a:r>
              <a:rPr kumimoji="1" lang="zh-CN" altLang="en-US" sz="1600" dirty="0" smtClean="0"/>
              <a:t>线程创建时已调用</a:t>
            </a:r>
            <a:r>
              <a:rPr kumimoji="1" lang="en-US" altLang="zh-CN" sz="1600" dirty="0" smtClean="0"/>
              <a:t>)</a:t>
            </a:r>
            <a:r>
              <a:rPr kumimoji="1" lang="zh-CN" altLang="en-US" sz="1600" dirty="0" smtClean="0"/>
              <a:t>方法时，即会生成与当前线程绑定的</a:t>
            </a:r>
            <a:r>
              <a:rPr kumimoji="1" lang="en-US" altLang="zh-CN" sz="1600" dirty="0" err="1" smtClean="0"/>
              <a:t>Looper</a:t>
            </a:r>
            <a:r>
              <a:rPr kumimoji="1" lang="zh-CN" altLang="en-US" sz="1600" dirty="0" smtClean="0"/>
              <a:t>对象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当</a:t>
            </a:r>
            <a:r>
              <a:rPr kumimoji="1" lang="en-US" altLang="zh-CN" sz="1600" dirty="0" err="1" smtClean="0"/>
              <a:t>Looper</a:t>
            </a:r>
            <a:r>
              <a:rPr kumimoji="1" lang="zh-CN" altLang="en-US" sz="1600" dirty="0" smtClean="0"/>
              <a:t>实例化时，即会持有一个</a:t>
            </a:r>
            <a:r>
              <a:rPr kumimoji="1" lang="en-US" altLang="zh-CN" sz="1600" dirty="0" err="1" smtClean="0"/>
              <a:t>MessageQueue</a:t>
            </a:r>
            <a:r>
              <a:rPr kumimoji="1" lang="zh-CN" altLang="en-US" sz="1600" dirty="0" smtClean="0"/>
              <a:t>对象</a:t>
            </a:r>
            <a:endParaRPr kumimoji="1" lang="zh-CN" altLang="en-US" sz="16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要点</a:t>
            </a:r>
            <a:r>
              <a:rPr kumimoji="1" lang="en-US" altLang="zh-CN" dirty="0" smtClean="0"/>
              <a:t>(1)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03" y="3985763"/>
            <a:ext cx="5295900" cy="2095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980" y="3985763"/>
            <a:ext cx="6740769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72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59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278" y="643467"/>
            <a:ext cx="85054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13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1244741"/>
          </a:xfrm>
        </p:spPr>
        <p:txBody>
          <a:bodyPr>
            <a:normAutofit/>
          </a:bodyPr>
          <a:lstStyle/>
          <a:p>
            <a:r>
              <a:rPr kumimoji="1" lang="zh-CN" altLang="en-US" sz="2000" dirty="0" smtClean="0"/>
              <a:t>原理：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 smtClean="0"/>
              <a:t>当</a:t>
            </a:r>
            <a:r>
              <a:rPr kumimoji="1" lang="en-US" altLang="zh-CN" sz="1600" dirty="0" err="1" smtClean="0"/>
              <a:t>Looper.loop</a:t>
            </a:r>
            <a:r>
              <a:rPr kumimoji="1" lang="zh-CN" altLang="en-US" sz="1600" dirty="0" smtClean="0"/>
              <a:t>时，即会进入一个监听</a:t>
            </a:r>
            <a:r>
              <a:rPr kumimoji="1" lang="en-US" altLang="zh-CN" sz="1600" dirty="0" err="1" smtClean="0"/>
              <a:t>MessageQueue</a:t>
            </a:r>
            <a:r>
              <a:rPr kumimoji="1" lang="zh-CN" altLang="en-US" sz="1600" dirty="0" smtClean="0"/>
              <a:t>的无限循环，当无</a:t>
            </a:r>
            <a:r>
              <a:rPr kumimoji="1" lang="en-US" altLang="zh-CN" sz="1600" dirty="0" smtClean="0"/>
              <a:t>Message</a:t>
            </a:r>
            <a:r>
              <a:rPr kumimoji="1" lang="zh-CN" altLang="en-US" sz="1600" dirty="0" smtClean="0"/>
              <a:t>即进入阻塞</a:t>
            </a:r>
            <a:r>
              <a:rPr kumimoji="1" lang="zh-CN" altLang="en-US" sz="1600" smtClean="0"/>
              <a:t>（</a:t>
            </a:r>
            <a:r>
              <a:rPr kumimoji="1" lang="en-US" altLang="zh-CN" sz="1600" smtClean="0"/>
              <a:t>13</a:t>
            </a:r>
            <a:r>
              <a:rPr kumimoji="1" lang="zh-CN" altLang="en-US" sz="1600" smtClean="0"/>
              <a:t>行）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以上保证了一个线程只有一个</a:t>
            </a:r>
            <a:r>
              <a:rPr kumimoji="1" lang="en-US" altLang="zh-CN" sz="1600" dirty="0" err="1" smtClean="0"/>
              <a:t>looper</a:t>
            </a:r>
            <a:r>
              <a:rPr kumimoji="1" lang="zh-CN" altLang="en-US" sz="1600" dirty="0" smtClean="0"/>
              <a:t>对象，同时</a:t>
            </a:r>
            <a:r>
              <a:rPr kumimoji="1" lang="en-US" altLang="zh-CN" sz="1600" dirty="0" err="1" smtClean="0"/>
              <a:t>looper</a:t>
            </a:r>
            <a:r>
              <a:rPr kumimoji="1" lang="zh-CN" altLang="en-US" sz="1600" dirty="0" smtClean="0"/>
              <a:t>会将</a:t>
            </a:r>
            <a:r>
              <a:rPr kumimoji="1" lang="en-US" altLang="zh-CN" sz="1600" dirty="0" smtClean="0"/>
              <a:t>MQ</a:t>
            </a:r>
            <a:r>
              <a:rPr kumimoji="1" lang="zh-CN" altLang="en-US" sz="1600" dirty="0" smtClean="0"/>
              <a:t>中的</a:t>
            </a:r>
            <a:r>
              <a:rPr kumimoji="1" lang="en-US" altLang="zh-CN" sz="1600" dirty="0" err="1" smtClean="0"/>
              <a:t>Msg</a:t>
            </a:r>
            <a:r>
              <a:rPr kumimoji="1" lang="zh-CN" altLang="en-US" sz="1600" dirty="0" smtClean="0"/>
              <a:t>取出交给</a:t>
            </a:r>
            <a:r>
              <a:rPr kumimoji="1" lang="en-US" altLang="zh-CN" sz="1600" dirty="0" err="1" smtClean="0"/>
              <a:t>msg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target</a:t>
            </a:r>
            <a:r>
              <a:rPr kumimoji="1" lang="zh-CN" altLang="en-US" sz="1600" dirty="0" smtClean="0"/>
              <a:t>进行消费（</a:t>
            </a:r>
            <a:r>
              <a:rPr kumimoji="1" lang="en-US" altLang="zh-CN" sz="1600" dirty="0" smtClean="0"/>
              <a:t>27</a:t>
            </a:r>
            <a:r>
              <a:rPr kumimoji="1" lang="zh-CN" altLang="en-US" sz="1600" dirty="0" smtClean="0"/>
              <a:t>行）</a:t>
            </a:r>
            <a:endParaRPr kumimoji="1" lang="en-US" altLang="zh-CN" sz="1600" dirty="0" smtClean="0"/>
          </a:p>
          <a:p>
            <a:pPr lvl="1"/>
            <a:endParaRPr kumimoji="1" lang="zh-CN" altLang="en-US" sz="16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要点</a:t>
            </a:r>
            <a:r>
              <a:rPr kumimoji="1" lang="en-US" altLang="zh-CN" dirty="0" smtClean="0"/>
              <a:t>(2)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70" y="2969704"/>
            <a:ext cx="5213230" cy="351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77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6071558" cy="464399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2000" dirty="0" smtClean="0"/>
              <a:t>Handler</a:t>
            </a:r>
            <a:r>
              <a:rPr kumimoji="1" lang="zh-CN" altLang="en-US" sz="2000" dirty="0" smtClean="0"/>
              <a:t>是对</a:t>
            </a:r>
            <a:r>
              <a:rPr kumimoji="1" lang="en-US" altLang="zh-CN" sz="2000" dirty="0" err="1" smtClean="0"/>
              <a:t>Looper</a:t>
            </a:r>
            <a:r>
              <a:rPr kumimoji="1" lang="zh-CN" altLang="en-US" sz="2000" dirty="0" smtClean="0"/>
              <a:t>的持有对象（间接持有了</a:t>
            </a:r>
            <a:r>
              <a:rPr kumimoji="1" lang="en-US" altLang="zh-CN" sz="2000" dirty="0" err="1" smtClean="0"/>
              <a:t>MessageQueue</a:t>
            </a:r>
            <a:r>
              <a:rPr kumimoji="1" lang="zh-CN" altLang="en-US" sz="2000" dirty="0" smtClean="0"/>
              <a:t>）</a:t>
            </a:r>
            <a:endParaRPr kumimoji="1" lang="en-US" altLang="zh-CN" sz="2000" dirty="0" smtClean="0"/>
          </a:p>
          <a:p>
            <a:pPr>
              <a:lnSpc>
                <a:spcPct val="200000"/>
              </a:lnSpc>
            </a:pPr>
            <a:r>
              <a:rPr kumimoji="1" lang="en-US" altLang="zh-CN" sz="2000" dirty="0" err="1" smtClean="0"/>
              <a:t>MessageQueue</a:t>
            </a:r>
            <a:r>
              <a:rPr kumimoji="1" lang="zh-CN" altLang="en-US" sz="2000" dirty="0" smtClean="0"/>
              <a:t>的</a:t>
            </a:r>
            <a:r>
              <a:rPr kumimoji="1" lang="en-US" altLang="zh-CN" sz="2000" dirty="0" smtClean="0"/>
              <a:t>target</a:t>
            </a:r>
            <a:r>
              <a:rPr kumimoji="1" lang="zh-CN" altLang="en-US" sz="2000" dirty="0" smtClean="0"/>
              <a:t>就是</a:t>
            </a:r>
            <a:r>
              <a:rPr kumimoji="1" lang="en-US" altLang="zh-CN" sz="2000" dirty="0" smtClean="0"/>
              <a:t>Handler</a:t>
            </a:r>
            <a:r>
              <a:rPr kumimoji="1" lang="zh-CN" altLang="en-US" sz="2000" dirty="0" smtClean="0"/>
              <a:t>对象</a:t>
            </a:r>
            <a:endParaRPr kumimoji="1" lang="en-US" altLang="zh-CN" sz="2000" dirty="0" smtClean="0"/>
          </a:p>
          <a:p>
            <a:pPr>
              <a:lnSpc>
                <a:spcPct val="200000"/>
              </a:lnSpc>
            </a:pPr>
            <a:r>
              <a:rPr kumimoji="1" lang="en-US" altLang="zh-CN" sz="2000" dirty="0" smtClean="0"/>
              <a:t>14</a:t>
            </a:r>
            <a:r>
              <a:rPr kumimoji="1" lang="zh-CN" altLang="en-US" sz="2000" dirty="0" smtClean="0"/>
              <a:t>行，是查找与</a:t>
            </a:r>
            <a:r>
              <a:rPr kumimoji="1" lang="en-US" altLang="zh-CN" sz="2000" dirty="0" err="1" smtClean="0"/>
              <a:t>ThreadLocal</a:t>
            </a:r>
            <a:r>
              <a:rPr kumimoji="1" lang="zh-CN" altLang="en-US" sz="2000" dirty="0" smtClean="0"/>
              <a:t>绑定的</a:t>
            </a:r>
            <a:r>
              <a:rPr kumimoji="1" lang="en-US" altLang="zh-CN" sz="2000" dirty="0" err="1" smtClean="0"/>
              <a:t>Looper</a:t>
            </a:r>
            <a:endParaRPr kumimoji="1" lang="en-US" altLang="zh-CN" sz="2000" dirty="0" smtClean="0"/>
          </a:p>
          <a:p>
            <a:pPr>
              <a:lnSpc>
                <a:spcPct val="200000"/>
              </a:lnSpc>
            </a:pPr>
            <a:r>
              <a:rPr kumimoji="1" lang="en-US" altLang="zh-CN" sz="2000" dirty="0" smtClean="0"/>
              <a:t>19</a:t>
            </a:r>
            <a:r>
              <a:rPr kumimoji="1" lang="zh-CN" altLang="en-US" sz="2000" dirty="0" smtClean="0"/>
              <a:t>行，获取</a:t>
            </a:r>
            <a:r>
              <a:rPr kumimoji="1" lang="en-US" altLang="zh-CN" sz="2000" dirty="0" err="1" smtClean="0"/>
              <a:t>MessageQueue</a:t>
            </a:r>
            <a:endParaRPr kumimoji="1" lang="en-US" altLang="zh-CN" sz="2000" dirty="0" smtClean="0"/>
          </a:p>
          <a:p>
            <a:pPr>
              <a:lnSpc>
                <a:spcPct val="200000"/>
              </a:lnSpc>
            </a:pPr>
            <a:r>
              <a:rPr kumimoji="1" lang="zh-CN" altLang="en-US" sz="2000" dirty="0" smtClean="0"/>
              <a:t>同时：</a:t>
            </a:r>
            <a:r>
              <a:rPr kumimoji="1" lang="en-US" altLang="zh-CN" sz="2000" dirty="0" smtClean="0"/>
              <a:t>4</a:t>
            </a:r>
            <a:r>
              <a:rPr kumimoji="1" lang="zh-CN" altLang="en-US" sz="2000" dirty="0" smtClean="0"/>
              <a:t>行，</a:t>
            </a:r>
            <a:r>
              <a:rPr kumimoji="1" lang="en-US" altLang="zh-CN" sz="2000" dirty="0" smtClean="0"/>
              <a:t>callback</a:t>
            </a:r>
            <a:r>
              <a:rPr kumimoji="1" lang="zh-CN" altLang="en-US" sz="2000" dirty="0" smtClean="0"/>
              <a:t>默认为空</a:t>
            </a:r>
            <a:endParaRPr kumimoji="1" lang="en-US" altLang="zh-CN" sz="2000" dirty="0" smtClean="0"/>
          </a:p>
          <a:p>
            <a:endParaRPr kumimoji="1" lang="en-US" altLang="zh-CN" sz="2000" dirty="0" smtClean="0"/>
          </a:p>
          <a:p>
            <a:endParaRPr kumimoji="1"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要点（</a:t>
            </a:r>
            <a:r>
              <a:rPr kumimoji="1" lang="en-US" altLang="zh-CN" dirty="0"/>
              <a:t>3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570" y="1532965"/>
            <a:ext cx="4626893" cy="518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44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 smtClean="0"/>
              <a:t>Handler</a:t>
            </a:r>
            <a:r>
              <a:rPr kumimoji="1" lang="zh-CN" altLang="en-US" sz="2000" dirty="0" smtClean="0"/>
              <a:t>的</a:t>
            </a:r>
            <a:r>
              <a:rPr kumimoji="1" lang="en-US" altLang="zh-CN" sz="2000" dirty="0" err="1" smtClean="0"/>
              <a:t>sendMessageXX</a:t>
            </a:r>
            <a:r>
              <a:rPr kumimoji="1" lang="zh-CN" altLang="en-US" sz="2000" dirty="0" smtClean="0"/>
              <a:t>都是间接调用</a:t>
            </a:r>
            <a:r>
              <a:rPr lang="en-US" altLang="zh-CN" sz="2000" dirty="0" err="1" smtClean="0"/>
              <a:t>sendMessageAtTime</a:t>
            </a:r>
            <a:endParaRPr lang="en-US" altLang="zh-CN" sz="2000" dirty="0" smtClean="0"/>
          </a:p>
          <a:p>
            <a:r>
              <a:rPr kumimoji="1" lang="zh-CN" altLang="en-US" sz="2000" dirty="0" smtClean="0"/>
              <a:t>其本质就是向</a:t>
            </a:r>
            <a:r>
              <a:rPr kumimoji="1" lang="en-US" altLang="zh-CN" sz="2000" dirty="0" err="1" smtClean="0"/>
              <a:t>MesssageQueue</a:t>
            </a:r>
            <a:r>
              <a:rPr kumimoji="1" lang="zh-CN" altLang="en-US" sz="2000" dirty="0" smtClean="0"/>
              <a:t>入队</a:t>
            </a:r>
            <a:r>
              <a:rPr kumimoji="1" lang="en-US" altLang="zh-CN" sz="2000" dirty="0" err="1" smtClean="0"/>
              <a:t>msg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同时将</a:t>
            </a:r>
            <a:r>
              <a:rPr kumimoji="1" lang="en-US" altLang="zh-CN" sz="2000" dirty="0" err="1" smtClean="0"/>
              <a:t>msg</a:t>
            </a:r>
            <a:r>
              <a:rPr kumimoji="1" lang="zh-CN" altLang="en-US" sz="2000" dirty="0" smtClean="0"/>
              <a:t>的</a:t>
            </a:r>
            <a:r>
              <a:rPr kumimoji="1" lang="en-US" altLang="zh-CN" sz="2000" dirty="0" smtClean="0"/>
              <a:t>target</a:t>
            </a:r>
            <a:r>
              <a:rPr kumimoji="1" lang="zh-CN" altLang="en-US" sz="2000" dirty="0" smtClean="0"/>
              <a:t>设定为</a:t>
            </a:r>
            <a:r>
              <a:rPr kumimoji="1" lang="en-US" altLang="zh-CN" sz="2000" dirty="0" smtClean="0"/>
              <a:t>Handler</a:t>
            </a:r>
            <a:r>
              <a:rPr kumimoji="1" lang="zh-CN" altLang="en-US" sz="2000" dirty="0" smtClean="0"/>
              <a:t>对象</a:t>
            </a:r>
            <a:endParaRPr kumimoji="1" lang="en-US" altLang="zh-CN" sz="2000" dirty="0" smtClean="0"/>
          </a:p>
          <a:p>
            <a:endParaRPr kumimoji="1"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要点（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57" y="2876758"/>
            <a:ext cx="5381445" cy="2101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57" y="4886029"/>
            <a:ext cx="6027588" cy="146574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466804" y="5309982"/>
            <a:ext cx="2230196" cy="954387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rgbClr val="FFFF00"/>
                </a:solidFill>
              </a:rPr>
              <a:t>Handler</a:t>
            </a:r>
            <a:r>
              <a:rPr kumimoji="1" lang="zh-CN" altLang="en-US" sz="1400" dirty="0" smtClean="0">
                <a:solidFill>
                  <a:srgbClr val="FFFF00"/>
                </a:solidFill>
              </a:rPr>
              <a:t>的</a:t>
            </a:r>
            <a:r>
              <a:rPr kumimoji="1" lang="en-US" altLang="zh-CN" sz="1400" dirty="0" err="1" smtClean="0">
                <a:solidFill>
                  <a:srgbClr val="FFFF00"/>
                </a:solidFill>
              </a:rPr>
              <a:t>sendMessage</a:t>
            </a:r>
            <a:r>
              <a:rPr kumimoji="1" lang="en-US" altLang="zh-CN" sz="1400" dirty="0" smtClean="0">
                <a:solidFill>
                  <a:srgbClr val="FFFF00"/>
                </a:solidFill>
              </a:rPr>
              <a:t>()</a:t>
            </a:r>
            <a:endParaRPr kumimoji="1" lang="zh-CN" alt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357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744409"/>
          </a:xfrm>
        </p:spPr>
        <p:txBody>
          <a:bodyPr/>
          <a:lstStyle/>
          <a:p>
            <a:r>
              <a:rPr kumimoji="1" lang="en-US" altLang="zh-CN" sz="2000" dirty="0" smtClean="0"/>
              <a:t>Handler</a:t>
            </a:r>
            <a:r>
              <a:rPr kumimoji="1" lang="zh-CN" altLang="en-US" sz="2000" dirty="0" smtClean="0"/>
              <a:t>的</a:t>
            </a:r>
            <a:r>
              <a:rPr kumimoji="1" lang="en-US" altLang="zh-CN" sz="2000" dirty="0" err="1" smtClean="0"/>
              <a:t>dispatchMessage</a:t>
            </a:r>
            <a:r>
              <a:rPr kumimoji="1" lang="zh-CN" altLang="en-US" sz="2000" dirty="0" smtClean="0"/>
              <a:t>，被</a:t>
            </a:r>
            <a:r>
              <a:rPr kumimoji="1" lang="en-US" altLang="zh-CN" sz="2000" dirty="0" err="1" smtClean="0"/>
              <a:t>looper</a:t>
            </a:r>
            <a:r>
              <a:rPr kumimoji="1" lang="zh-CN" altLang="en-US" sz="2000" dirty="0" smtClean="0"/>
              <a:t>收到消息后消费</a:t>
            </a:r>
            <a:endParaRPr kumimoji="1" lang="en-US" altLang="zh-CN" sz="2000" dirty="0" smtClean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要点（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grpSp>
        <p:nvGrpSpPr>
          <p:cNvPr id="14" name="组 13"/>
          <p:cNvGrpSpPr/>
          <p:nvPr/>
        </p:nvGrpSpPr>
        <p:grpSpPr>
          <a:xfrm>
            <a:off x="1054630" y="2716768"/>
            <a:ext cx="9610254" cy="2884172"/>
            <a:chOff x="1054630" y="2716768"/>
            <a:chExt cx="9610254" cy="288417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8105" y="2716768"/>
              <a:ext cx="4686779" cy="288417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4630" y="2863970"/>
              <a:ext cx="4017702" cy="2710738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1672990" y="4950600"/>
              <a:ext cx="3125587" cy="65034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err="1" smtClean="0">
                  <a:solidFill>
                    <a:srgbClr val="FFFF00"/>
                  </a:solidFill>
                </a:rPr>
                <a:t>Looper</a:t>
              </a:r>
              <a:r>
                <a:rPr kumimoji="1" lang="zh-CN" altLang="en-US" sz="1400" dirty="0" smtClean="0">
                  <a:solidFill>
                    <a:srgbClr val="FFFF00"/>
                  </a:solidFill>
                </a:rPr>
                <a:t>的无限循环</a:t>
              </a:r>
              <a:endParaRPr kumimoji="1" lang="zh-CN" altLang="en-US" sz="1400" dirty="0">
                <a:solidFill>
                  <a:srgbClr val="FFFF00"/>
                </a:solidFill>
              </a:endParaRPr>
            </a:p>
          </p:txBody>
        </p:sp>
        <p:cxnSp>
          <p:nvCxnSpPr>
            <p:cNvPr id="8" name="直线箭头连接符 7"/>
            <p:cNvCxnSpPr>
              <a:stCxn id="6" idx="3"/>
            </p:cNvCxnSpPr>
            <p:nvPr/>
          </p:nvCxnSpPr>
          <p:spPr>
            <a:xfrm flipV="1">
              <a:off x="4798577" y="2983778"/>
              <a:ext cx="1731085" cy="229199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圆角矩形 8"/>
            <p:cNvSpPr/>
            <p:nvPr/>
          </p:nvSpPr>
          <p:spPr>
            <a:xfrm>
              <a:off x="6878230" y="4774301"/>
              <a:ext cx="3290105" cy="625835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solidFill>
                    <a:srgbClr val="FFFF00"/>
                  </a:solidFill>
                </a:rPr>
                <a:t>Handler</a:t>
              </a:r>
              <a:r>
                <a:rPr kumimoji="1" lang="zh-CN" altLang="en-US" sz="1400" dirty="0" smtClean="0">
                  <a:solidFill>
                    <a:srgbClr val="FFFF00"/>
                  </a:solidFill>
                </a:rPr>
                <a:t>的消息处理</a:t>
              </a:r>
              <a:endParaRPr kumimoji="1" lang="zh-CN" altLang="en-US" sz="14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0571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要点</a:t>
            </a:r>
            <a:r>
              <a:rPr kumimoji="1" lang="en-US" altLang="zh-CN" dirty="0" smtClean="0"/>
              <a:t>(6)</a:t>
            </a:r>
            <a:endParaRPr kumimoji="1" lang="zh-CN" altLang="en-US" dirty="0"/>
          </a:p>
        </p:txBody>
      </p:sp>
      <p:grpSp>
        <p:nvGrpSpPr>
          <p:cNvPr id="9" name="组 8"/>
          <p:cNvGrpSpPr/>
          <p:nvPr/>
        </p:nvGrpSpPr>
        <p:grpSpPr>
          <a:xfrm>
            <a:off x="380754" y="1747880"/>
            <a:ext cx="11029690" cy="3772349"/>
            <a:chOff x="380754" y="1747880"/>
            <a:chExt cx="11029690" cy="377234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754" y="2416459"/>
              <a:ext cx="4325213" cy="2642217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9888" y="1747880"/>
              <a:ext cx="5000556" cy="3772349"/>
            </a:xfrm>
            <a:prstGeom prst="rect">
              <a:avLst/>
            </a:prstGeom>
          </p:spPr>
        </p:pic>
        <p:sp>
          <p:nvSpPr>
            <p:cNvPr id="8" name="圆角矩形 7"/>
            <p:cNvSpPr/>
            <p:nvPr/>
          </p:nvSpPr>
          <p:spPr>
            <a:xfrm>
              <a:off x="3698060" y="4159306"/>
              <a:ext cx="2864581" cy="9872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 smtClean="0"/>
                <a:t>对应的三种消息消费方式</a:t>
              </a:r>
              <a:endParaRPr kumimoji="1"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3498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开发实践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403160"/>
            <a:ext cx="4486359" cy="24896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298" y="2403161"/>
            <a:ext cx="4290688" cy="246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67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网络编程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88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Java</a:t>
            </a:r>
            <a:r>
              <a:rPr kumimoji="1" lang="zh-CN" altLang="en-US" dirty="0" smtClean="0"/>
              <a:t>之</a:t>
            </a:r>
            <a:r>
              <a:rPr kumimoji="1" lang="en-US" altLang="zh-CN" dirty="0" smtClean="0"/>
              <a:t>TCP/UDP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613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 err="1" smtClean="0"/>
              <a:t>nc</a:t>
            </a:r>
            <a:r>
              <a:rPr kumimoji="1" lang="zh-CN" altLang="en-US" dirty="0" smtClean="0"/>
              <a:t>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	9000</a:t>
            </a:r>
            <a:r>
              <a:rPr kumimoji="1" lang="en-US" altLang="zh-CN" dirty="0"/>
              <a:t>	</a:t>
            </a:r>
            <a:r>
              <a:rPr kumimoji="1" lang="en-US" altLang="zh-CN" dirty="0" smtClean="0"/>
              <a:t>		:</a:t>
            </a:r>
            <a:r>
              <a:rPr kumimoji="1" lang="zh-CN" altLang="en-US" dirty="0" smtClean="0"/>
              <a:t>监听</a:t>
            </a:r>
            <a:r>
              <a:rPr kumimoji="1" lang="en-US" altLang="zh-CN" dirty="0" err="1" smtClean="0"/>
              <a:t>Tcp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en-US" altLang="zh-CN" dirty="0" err="1" smtClean="0"/>
              <a:t>nc</a:t>
            </a:r>
            <a:r>
              <a:rPr kumimoji="1" lang="zh-CN" altLang="en-US" dirty="0" smtClean="0"/>
              <a:t> </a:t>
            </a:r>
            <a:r>
              <a:rPr kumimoji="1" lang="mr-IN" altLang="zh-CN" dirty="0" smtClean="0"/>
              <a:t>–</a:t>
            </a:r>
            <a:r>
              <a:rPr kumimoji="1" lang="en-US" altLang="zh-CN" dirty="0" err="1" smtClean="0"/>
              <a:t>ul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	9000			:</a:t>
            </a:r>
            <a:r>
              <a:rPr kumimoji="1" lang="zh-CN" altLang="en-US" dirty="0" smtClean="0"/>
              <a:t>监听</a:t>
            </a:r>
            <a:r>
              <a:rPr kumimoji="1" lang="en-US" altLang="zh-CN" dirty="0" err="1" smtClean="0"/>
              <a:t>Udp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en-US" altLang="zh-CN" dirty="0" err="1" smtClean="0"/>
              <a:t>nc</a:t>
            </a:r>
            <a:r>
              <a:rPr kumimoji="1" lang="en-US" altLang="zh-CN" dirty="0" smtClean="0"/>
              <a:t>/telnet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ip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port	:</a:t>
            </a:r>
            <a:r>
              <a:rPr kumimoji="1" lang="zh-CN" altLang="en-US" dirty="0" smtClean="0"/>
              <a:t>创建</a:t>
            </a:r>
            <a:r>
              <a:rPr kumimoji="1" lang="en-US" altLang="zh-CN" dirty="0" err="1" smtClean="0"/>
              <a:t>tcp</a:t>
            </a:r>
            <a:r>
              <a:rPr kumimoji="1" lang="zh-CN" altLang="en-US" dirty="0" smtClean="0"/>
              <a:t>连接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en-US" altLang="zh-CN" dirty="0" smtClean="0"/>
              <a:t>echo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info&gt;/dev/</a:t>
            </a:r>
            <a:r>
              <a:rPr kumimoji="1" lang="en-US" altLang="zh-CN" dirty="0" err="1" smtClean="0"/>
              <a:t>udp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ip</a:t>
            </a:r>
            <a:r>
              <a:rPr kumimoji="1" lang="en-US" altLang="zh-CN" dirty="0" smtClean="0"/>
              <a:t>/port	:</a:t>
            </a:r>
            <a:r>
              <a:rPr kumimoji="1" lang="zh-CN" altLang="en-US" dirty="0" smtClean="0"/>
              <a:t>发送</a:t>
            </a:r>
            <a:r>
              <a:rPr kumimoji="1" lang="en-US" altLang="zh-CN" dirty="0" smtClean="0"/>
              <a:t>UDP</a:t>
            </a:r>
            <a:r>
              <a:rPr kumimoji="1" lang="zh-CN" altLang="en-US" dirty="0" smtClean="0"/>
              <a:t>包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附：</a:t>
            </a:r>
            <a:r>
              <a:rPr kumimoji="1" lang="en-US" altLang="zh-CN" dirty="0" err="1" smtClean="0"/>
              <a:t>adb</a:t>
            </a:r>
            <a:r>
              <a:rPr kumimoji="1" lang="zh-CN" altLang="en-US" dirty="0" smtClean="0"/>
              <a:t>转发命令</a:t>
            </a:r>
            <a:endParaRPr kumimoji="1"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err="1"/>
              <a:t>adb</a:t>
            </a:r>
            <a:r>
              <a:rPr lang="en-US" altLang="zh-CN" dirty="0"/>
              <a:t>  forward tcp:6100 </a:t>
            </a:r>
            <a:r>
              <a:rPr lang="en-US" altLang="zh-CN" dirty="0" smtClean="0"/>
              <a:t>tcp:7100(</a:t>
            </a:r>
            <a:r>
              <a:rPr lang="zh-CN" altLang="en-US" dirty="0" smtClean="0"/>
              <a:t>本地</a:t>
            </a:r>
            <a:r>
              <a:rPr lang="en-US" altLang="zh-CN" dirty="0" smtClean="0"/>
              <a:t>6100</a:t>
            </a:r>
            <a:r>
              <a:rPr lang="zh-CN" altLang="en-US" dirty="0" smtClean="0"/>
              <a:t>转到虚机</a:t>
            </a:r>
            <a:r>
              <a:rPr lang="en-US" altLang="zh-CN" dirty="0" smtClean="0"/>
              <a:t>7100)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UNIX/LINUX</a:t>
            </a:r>
            <a:r>
              <a:rPr kumimoji="1" lang="zh-CN" altLang="en-US" dirty="0" smtClean="0"/>
              <a:t>的网络测试</a:t>
            </a:r>
            <a:r>
              <a:rPr kumimoji="1" lang="zh-CN" altLang="en-US" dirty="0" smtClean="0"/>
              <a:t>命令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044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权限</a:t>
            </a:r>
            <a:endParaRPr kumimoji="1" lang="en-US" altLang="zh-CN" dirty="0" smtClean="0"/>
          </a:p>
          <a:p>
            <a:r>
              <a:rPr kumimoji="1" lang="zh-CN" altLang="en-US" dirty="0" smtClean="0"/>
              <a:t>子线程工作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Andorid</a:t>
            </a:r>
            <a:r>
              <a:rPr kumimoji="1" lang="zh-CN" altLang="en-US" dirty="0" smtClean="0"/>
              <a:t>网络编程注意事项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7901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7" y="0"/>
            <a:ext cx="12134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8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打造一个媒体播放机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192" y="78512"/>
            <a:ext cx="5517654" cy="677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50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L</a:t>
            </a:r>
            <a:r>
              <a:rPr kumimoji="1" lang="en-US" altLang="zh-CN" dirty="0" smtClean="0"/>
              <a:t>inux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Release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Version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Google!</a:t>
            </a:r>
          </a:p>
          <a:p>
            <a:r>
              <a:rPr kumimoji="1" lang="en-US" altLang="zh-CN" dirty="0"/>
              <a:t>N</a:t>
            </a:r>
            <a:r>
              <a:rPr kumimoji="1" lang="en-US" altLang="zh-CN" dirty="0" smtClean="0"/>
              <a:t>o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sshd,but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have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adbd</a:t>
            </a:r>
            <a:r>
              <a:rPr kumimoji="1" lang="en-US" altLang="zh-CN" dirty="0" smtClean="0"/>
              <a:t>!</a:t>
            </a:r>
          </a:p>
          <a:p>
            <a:r>
              <a:rPr kumimoji="1" lang="en-US" altLang="zh-CN" dirty="0"/>
              <a:t>S</a:t>
            </a:r>
            <a:r>
              <a:rPr kumimoji="1" lang="en-US" altLang="zh-CN" dirty="0" smtClean="0"/>
              <a:t>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native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c/</a:t>
            </a:r>
            <a:r>
              <a:rPr kumimoji="1" lang="en-US" altLang="zh-CN" dirty="0" err="1" smtClean="0"/>
              <a:t>c++</a:t>
            </a:r>
            <a:r>
              <a:rPr kumimoji="1" lang="en-US" altLang="zh-CN" dirty="0" smtClean="0"/>
              <a:t>!</a:t>
            </a:r>
          </a:p>
          <a:p>
            <a:r>
              <a:rPr kumimoji="1" lang="en-US" altLang="zh-CN" dirty="0"/>
              <a:t>B</a:t>
            </a:r>
            <a:r>
              <a:rPr kumimoji="1" lang="en-US" altLang="zh-CN" dirty="0" smtClean="0"/>
              <a:t>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JVM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called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Darvlk</a:t>
            </a:r>
            <a:r>
              <a:rPr kumimoji="1" lang="en-US" altLang="zh-CN" dirty="0" smtClean="0"/>
              <a:t>/Art</a:t>
            </a:r>
          </a:p>
          <a:p>
            <a:r>
              <a:rPr kumimoji="1" lang="en-US" altLang="zh-CN" dirty="0"/>
              <a:t>S</a:t>
            </a:r>
            <a:r>
              <a:rPr kumimoji="1" lang="en-US" altLang="zh-CN" dirty="0" smtClean="0"/>
              <a:t>o</a:t>
            </a:r>
            <a:r>
              <a:rPr kumimoji="1" lang="zh-CN" altLang="en-US" dirty="0" smtClean="0"/>
              <a:t> </a:t>
            </a:r>
            <a:r>
              <a:rPr lang="en-US" altLang="zh-CN" dirty="0"/>
              <a:t>apps can be written using </a:t>
            </a:r>
            <a:r>
              <a:rPr lang="en-US" altLang="zh-CN" dirty="0" err="1" smtClean="0"/>
              <a:t>Java&amp;Kotlin</a:t>
            </a:r>
            <a:r>
              <a:rPr lang="en-US" altLang="zh-CN" dirty="0" smtClean="0"/>
              <a:t>!</a:t>
            </a:r>
          </a:p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Soft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PacK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APK!</a:t>
            </a:r>
          </a:p>
          <a:p>
            <a:r>
              <a:rPr lang="en-US" altLang="zh-CN" dirty="0"/>
              <a:t>Each process has its own </a:t>
            </a:r>
            <a:r>
              <a:rPr lang="en-US" altLang="zh-CN" dirty="0" smtClean="0"/>
              <a:t>VM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/>
              <a:t>Linux user </a:t>
            </a:r>
            <a:r>
              <a:rPr lang="en-US" altLang="zh-CN" dirty="0" smtClean="0"/>
              <a:t>ID,</a:t>
            </a:r>
            <a:r>
              <a:rPr lang="en-US" altLang="zh-CN" dirty="0"/>
              <a:t>  lives in its own security </a:t>
            </a:r>
            <a:r>
              <a:rPr lang="en-US" altLang="zh-CN" dirty="0" smtClean="0"/>
              <a:t>sandbox!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3471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Activities</a:t>
            </a:r>
          </a:p>
          <a:p>
            <a:pPr lvl="1"/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Single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Screen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interface</a:t>
            </a:r>
          </a:p>
          <a:p>
            <a:r>
              <a:rPr lang="en-US" altLang="zh-CN" b="1" dirty="0" smtClean="0"/>
              <a:t>Services</a:t>
            </a:r>
          </a:p>
          <a:p>
            <a:pPr lvl="1"/>
            <a:r>
              <a:rPr lang="en-US" altLang="zh-CN" dirty="0" smtClean="0"/>
              <a:t>In </a:t>
            </a:r>
            <a:r>
              <a:rPr lang="en-US" altLang="zh-CN" dirty="0"/>
              <a:t>the background to perform long-running </a:t>
            </a:r>
            <a:r>
              <a:rPr lang="en-US" altLang="zh-CN" dirty="0" smtClean="0"/>
              <a:t>operations</a:t>
            </a:r>
          </a:p>
          <a:p>
            <a:r>
              <a:rPr lang="en-US" altLang="zh-CN" b="1" dirty="0"/>
              <a:t>Broadcast </a:t>
            </a:r>
            <a:r>
              <a:rPr lang="en-US" altLang="zh-CN" b="1" dirty="0" smtClean="0"/>
              <a:t>receivers</a:t>
            </a:r>
          </a:p>
          <a:p>
            <a:pPr lvl="1"/>
            <a:r>
              <a:rPr lang="en-US" altLang="zh-CN" dirty="0"/>
              <a:t>allowing the app to respond to system-wide broadcast announcements</a:t>
            </a:r>
            <a:r>
              <a:rPr lang="en-US" altLang="zh-CN" dirty="0" smtClean="0"/>
              <a:t>.</a:t>
            </a:r>
          </a:p>
          <a:p>
            <a:r>
              <a:rPr lang="en-US" altLang="zh-CN" b="1" dirty="0"/>
              <a:t>Content </a:t>
            </a:r>
            <a:r>
              <a:rPr lang="en-US" altLang="zh-CN" b="1" dirty="0" smtClean="0"/>
              <a:t>providers</a:t>
            </a:r>
          </a:p>
          <a:p>
            <a:pPr lvl="1"/>
            <a:r>
              <a:rPr lang="en-US" altLang="zh-CN" dirty="0"/>
              <a:t>A </a:t>
            </a:r>
            <a:r>
              <a:rPr lang="en-US" altLang="zh-CN" i="1" dirty="0"/>
              <a:t>content provider</a:t>
            </a:r>
            <a:r>
              <a:rPr lang="en-US" altLang="zh-CN" dirty="0"/>
              <a:t> manages a shared set of app </a:t>
            </a:r>
            <a:r>
              <a:rPr lang="en-US" altLang="zh-CN" dirty="0" err="1" smtClean="0"/>
              <a:t>data,Access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through</a:t>
            </a:r>
            <a:r>
              <a:rPr lang="zh-CN" altLang="en-US" dirty="0" smtClean="0"/>
              <a:t> </a:t>
            </a:r>
            <a:r>
              <a:rPr lang="en-US" altLang="zh-CN" dirty="0" smtClean="0"/>
              <a:t>it’s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API!</a:t>
            </a:r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/>
              <a:t>App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Components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85562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11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43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每个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都工作在自己的进程中（维护自身资源）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组件属于某个</a:t>
            </a:r>
            <a:r>
              <a:rPr kumimoji="1" lang="en-US" altLang="zh-CN" dirty="0" smtClean="0"/>
              <a:t>App</a:t>
            </a:r>
          </a:p>
          <a:p>
            <a:r>
              <a:rPr kumimoji="1" lang="zh-CN" altLang="en-US" dirty="0" smtClean="0"/>
              <a:t>某个组件可以启动其它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的组件，但被启动组件，仍然工作于自己的进程中</a:t>
            </a:r>
            <a:endParaRPr kumimoji="1" lang="en-US" altLang="zh-CN" dirty="0" smtClean="0"/>
          </a:p>
          <a:p>
            <a:r>
              <a:rPr kumimoji="1" lang="zh-CN" altLang="en-US" dirty="0" smtClean="0"/>
              <a:t>所以设计了一个“</a:t>
            </a:r>
            <a:r>
              <a:rPr kumimoji="1" lang="en-US" altLang="zh-CN" dirty="0" smtClean="0"/>
              <a:t>Intent</a:t>
            </a:r>
            <a:r>
              <a:rPr kumimoji="1" lang="zh-CN" altLang="en-US" dirty="0" smtClean="0"/>
              <a:t>”，启动组件将其交给系统，系统负责启动目标组件</a:t>
            </a:r>
            <a:endParaRPr kumimoji="1" lang="en-US" altLang="zh-CN" dirty="0" smtClean="0"/>
          </a:p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利用此种方式，实现了：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运行低开销（一个服务，只有一个实例）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解藕（由系统完成查找）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安全隔离，同时保证资源可用（被调用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工作于自己的进程中）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组件设计哲学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8920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199" y="1532965"/>
            <a:ext cx="9076267" cy="2471768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/>
              <a:t>位于项目根下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注册组件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权限确定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指定</a:t>
            </a:r>
            <a:r>
              <a:rPr kumimoji="1" lang="en-US" altLang="zh-CN" sz="2400" dirty="0" smtClean="0"/>
              <a:t>API</a:t>
            </a:r>
            <a:r>
              <a:rPr kumimoji="1" lang="zh-CN" altLang="en-US" sz="2400" dirty="0" smtClean="0"/>
              <a:t>的最低级别</a:t>
            </a:r>
            <a:endParaRPr kumimoji="1" lang="en-US" altLang="zh-CN" sz="2400" dirty="0" smtClean="0"/>
          </a:p>
          <a:p>
            <a:r>
              <a:rPr lang="zh-CN" altLang="en-US" sz="2400" dirty="0"/>
              <a:t>应用需要链接的 </a:t>
            </a:r>
            <a:r>
              <a:rPr lang="en-US" altLang="zh-CN" sz="2400" dirty="0"/>
              <a:t>API </a:t>
            </a:r>
            <a:r>
              <a:rPr lang="zh-CN" altLang="en-US" sz="2400" dirty="0"/>
              <a:t>库（</a:t>
            </a:r>
            <a:r>
              <a:rPr lang="en-US" altLang="zh-CN" sz="2400" dirty="0"/>
              <a:t>Android </a:t>
            </a:r>
            <a:r>
              <a:rPr lang="zh-CN" altLang="en-US" sz="2400" dirty="0"/>
              <a:t>框架 </a:t>
            </a:r>
            <a:r>
              <a:rPr lang="en-US" altLang="zh-CN" sz="2400" dirty="0"/>
              <a:t>API </a:t>
            </a:r>
            <a:r>
              <a:rPr lang="zh-CN" altLang="en-US" sz="2400" dirty="0"/>
              <a:t>除外）</a:t>
            </a:r>
            <a:endParaRPr kumimoji="1"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AndroidManifest.xml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1" y="4179545"/>
            <a:ext cx="78613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66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37488</TotalTime>
  <Words>779</Words>
  <Application>Microsoft Macintosh PowerPoint</Application>
  <PresentationFormat>宽屏</PresentationFormat>
  <Paragraphs>122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6" baseType="lpstr">
      <vt:lpstr>DengXian</vt:lpstr>
      <vt:lpstr>DengXian Light</vt:lpstr>
      <vt:lpstr>Microsoft YaHei</vt:lpstr>
      <vt:lpstr>Monaco</vt:lpstr>
      <vt:lpstr>Arial</vt:lpstr>
      <vt:lpstr>Office 主题</vt:lpstr>
      <vt:lpstr>Android Primer</vt:lpstr>
      <vt:lpstr>Mobile Dev:</vt:lpstr>
      <vt:lpstr>PowerPoint 演示文稿</vt:lpstr>
      <vt:lpstr>PowerPoint 演示文稿</vt:lpstr>
      <vt:lpstr>Android </vt:lpstr>
      <vt:lpstr>App Components</vt:lpstr>
      <vt:lpstr>PowerPoint 演示文稿</vt:lpstr>
      <vt:lpstr>组件设计哲学</vt:lpstr>
      <vt:lpstr>AndroidManifest.xml</vt:lpstr>
      <vt:lpstr>应用资源</vt:lpstr>
      <vt:lpstr>PowerPoint 演示文稿</vt:lpstr>
      <vt:lpstr>备用资源</vt:lpstr>
      <vt:lpstr>有关DPI</vt:lpstr>
      <vt:lpstr>有关Permission</vt:lpstr>
      <vt:lpstr>PowerPoint 演示文稿</vt:lpstr>
      <vt:lpstr>Activity</vt:lpstr>
      <vt:lpstr>PowerPoint 演示文稿</vt:lpstr>
      <vt:lpstr>Tasks And Back Stack</vt:lpstr>
      <vt:lpstr>有关launchMode</vt:lpstr>
      <vt:lpstr>Service</vt:lpstr>
      <vt:lpstr>持久化技术</vt:lpstr>
      <vt:lpstr>普通文件及SharedPreference方案</vt:lpstr>
      <vt:lpstr>SQLite 数据库</vt:lpstr>
      <vt:lpstr>SQLite数据类型</vt:lpstr>
      <vt:lpstr>SQLiteOpenHelper</vt:lpstr>
      <vt:lpstr>数据库的创建及更新</vt:lpstr>
      <vt:lpstr>CRUD操作</vt:lpstr>
      <vt:lpstr>Android并发编程</vt:lpstr>
      <vt:lpstr>要点(1)</vt:lpstr>
      <vt:lpstr>要点(2)</vt:lpstr>
      <vt:lpstr>要点（3）</vt:lpstr>
      <vt:lpstr>要点（4）</vt:lpstr>
      <vt:lpstr>要点（5）</vt:lpstr>
      <vt:lpstr>要点(6)</vt:lpstr>
      <vt:lpstr>开发实践</vt:lpstr>
      <vt:lpstr>网络编程</vt:lpstr>
      <vt:lpstr>Java之TCP/UDP</vt:lpstr>
      <vt:lpstr>UNIX/LINUX的网络测试命令</vt:lpstr>
      <vt:lpstr>Andorid网络编程注意事项</vt:lpstr>
      <vt:lpstr>打造一个媒体播放机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JavaScript面向对象</dc:title>
  <dc:creator>john yu</dc:creator>
  <cp:lastModifiedBy>yu john</cp:lastModifiedBy>
  <cp:revision>552</cp:revision>
  <dcterms:created xsi:type="dcterms:W3CDTF">2016-05-12T01:33:20Z</dcterms:created>
  <dcterms:modified xsi:type="dcterms:W3CDTF">2018-09-30T01:26:04Z</dcterms:modified>
</cp:coreProperties>
</file>